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09" r:id="rId3"/>
    <p:sldId id="307" r:id="rId4"/>
    <p:sldId id="308" r:id="rId5"/>
    <p:sldId id="296" r:id="rId6"/>
    <p:sldId id="297" r:id="rId7"/>
    <p:sldId id="298" r:id="rId8"/>
    <p:sldId id="299" r:id="rId9"/>
    <p:sldId id="292" r:id="rId10"/>
    <p:sldId id="258" r:id="rId11"/>
    <p:sldId id="280" r:id="rId12"/>
    <p:sldId id="286" r:id="rId13"/>
    <p:sldId id="285" r:id="rId14"/>
    <p:sldId id="277" r:id="rId15"/>
    <p:sldId id="278" r:id="rId16"/>
    <p:sldId id="294" r:id="rId17"/>
    <p:sldId id="270" r:id="rId18"/>
    <p:sldId id="271" r:id="rId19"/>
    <p:sldId id="272" r:id="rId20"/>
    <p:sldId id="274" r:id="rId21"/>
    <p:sldId id="273" r:id="rId22"/>
    <p:sldId id="295" r:id="rId23"/>
    <p:sldId id="300" r:id="rId24"/>
    <p:sldId id="301" r:id="rId25"/>
    <p:sldId id="305" r:id="rId26"/>
    <p:sldId id="303" r:id="rId27"/>
    <p:sldId id="306" r:id="rId28"/>
    <p:sldId id="304" r:id="rId29"/>
    <p:sldId id="288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027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765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45beb7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45beb7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04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48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60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82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B2147C32-02B4-4DA9-A6B6-B1F2042FF830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Arial"/>
              <a:sym typeface="Arial"/>
            </a:endParaRPr>
          </a:p>
        </p:txBody>
      </p:sp>
      <p:sp>
        <p:nvSpPr>
          <p:cNvPr id="5427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42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191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99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22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299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09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42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273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110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756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178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6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321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215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95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55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5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1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11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70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1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669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55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46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9604BC91-A201-4FA6-B65B-06C0FAF4C8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6/26/2023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AB383F5F-1743-4D56-85A9-F62177FEB27E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419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45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9768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programiz.com/python-programming/online-compiler/" TargetMode="External"/><Relationship Id="rId7" Type="http://schemas.openxmlformats.org/officeDocument/2006/relationships/hyperlink" Target="https://www.tutorialspoint.com/execute_python_online.php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online-python.com/" TargetMode="External"/><Relationship Id="rId5" Type="http://schemas.openxmlformats.org/officeDocument/2006/relationships/hyperlink" Target="https://www.w3schools.com/python/python_compiler.asp" TargetMode="External"/><Relationship Id="rId4" Type="http://schemas.openxmlformats.org/officeDocument/2006/relationships/hyperlink" Target="https://www.onlinegdb.com/online_python_compil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964175" y="1615475"/>
            <a:ext cx="62331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Data Science </a:t>
            </a:r>
            <a:r>
              <a:rPr lang="en" sz="4900" dirty="0">
                <a:solidFill>
                  <a:schemeClr val="dk1"/>
                </a:solidFill>
              </a:rPr>
              <a:t>&amp;</a:t>
            </a:r>
            <a:r>
              <a:rPr lang="en" sz="4900" dirty="0"/>
              <a:t> Machine Learning</a:t>
            </a:r>
            <a:endParaRPr sz="39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 flipH="1">
            <a:off x="228775" y="3495450"/>
            <a:ext cx="29355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Senior Mentor-</a:t>
            </a:r>
            <a:r>
              <a:rPr lang="en" sz="1400">
                <a:solidFill>
                  <a:schemeClr val="dk1"/>
                </a:solidFill>
              </a:rPr>
              <a:t> Sachin Saxena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2047425" y="915500"/>
            <a:ext cx="52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9" descr="youtube-logo(2)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22" y="2816869"/>
            <a:ext cx="313967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ucasfilm_ep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7" y="1487907"/>
            <a:ext cx="3011808" cy="301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607924" y="-39665"/>
            <a:ext cx="74502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300" b="1" dirty="0">
                <a:solidFill>
                  <a:srgbClr val="FFFFFF"/>
                </a:solidFill>
                <a:latin typeface="Tahoma" panose="020B0604030504040204" pitchFamily="34" charset="0"/>
              </a:rPr>
              <a:t>Data Science</a:t>
            </a: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is used everywhere!</a:t>
            </a:r>
          </a:p>
        </p:txBody>
      </p:sp>
      <p:pic>
        <p:nvPicPr>
          <p:cNvPr id="9" name="Picture 4" descr="bt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7" y="817585"/>
            <a:ext cx="3006329" cy="67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nasa-logo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83" y="761566"/>
            <a:ext cx="22860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IVILIZATION V LOGO ON WHIT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7" y="3818068"/>
            <a:ext cx="3867150" cy="118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Installing Python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71601" y="971550"/>
            <a:ext cx="3203972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Windows: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Download Python from      </a:t>
            </a:r>
            <a:r>
              <a:rPr kumimoji="0" lang="en-US" sz="15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http://www.python.org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Install Python.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Run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Idle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from the Start Menu.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80348" y="971550"/>
            <a:ext cx="3206353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Mac OS X: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Python is already installed.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Open a terminal and run 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SimSun" panose="02010600030101010101" pitchFamily="2" charset="-122"/>
                <a:cs typeface="Arial"/>
                <a:sym typeface="Arial"/>
              </a:rPr>
              <a:t>python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or run Idle from Finder.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Linux: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Chances are you already have Python installed.  To check, run 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SimSun" panose="02010600030101010101" pitchFamily="2" charset="-122"/>
                <a:cs typeface="Arial"/>
                <a:sym typeface="Arial"/>
              </a:rPr>
              <a:t>python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from the terminal.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If not, install from your distribution's package system.</a:t>
            </a:r>
          </a:p>
          <a:p>
            <a:pPr marL="3429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28751" y="3771900"/>
            <a:ext cx="3059906" cy="514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61290" tIns="31860" rIns="61290" bIns="3186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 panose="020B0604020202020204" pitchFamily="34" charset="0"/>
                <a:sym typeface="Arial"/>
              </a:rPr>
              <a:t>Note: </a:t>
            </a: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 panose="020B0604020202020204" pitchFamily="34" charset="0"/>
                <a:sym typeface="Arial"/>
              </a:rPr>
              <a:t>For step by step installation instructions, see the course web site.</a:t>
            </a:r>
          </a:p>
        </p:txBody>
      </p:sp>
    </p:spTree>
    <p:extLst>
      <p:ext uri="{BB962C8B-B14F-4D97-AF65-F5344CB8AC3E}">
        <p14:creationId xmlns:p14="http://schemas.microsoft.com/office/powerpoint/2010/main" val="408347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The Python Interpreter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71600" y="971550"/>
            <a:ext cx="65151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Allows you to type commands one-at-a-time and see results A great way to explore Python's syntax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Repeat previous command: </a:t>
            </a:r>
            <a:r>
              <a:rPr kumimoji="0" lang="en-US" sz="165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Alt+P</a:t>
            </a:r>
            <a:endParaRPr kumimoji="0" lang="en-US" sz="165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05" y="2157412"/>
            <a:ext cx="468630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1485900" y="261786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How to run Python Windows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14450" y="1231194"/>
            <a:ext cx="65151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Run IDLE to use the interpret</a:t>
            </a:r>
          </a:p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Open a new window in IDLE to write and save programs</a:t>
            </a:r>
          </a:p>
        </p:txBody>
      </p:sp>
      <p:pic>
        <p:nvPicPr>
          <p:cNvPr id="8" name="Picture 4" descr="Screen shot 2010-10-06 at 8.15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2896"/>
            <a:ext cx="6858000" cy="21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33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Python 2.x </a:t>
            </a:r>
            <a:r>
              <a:rPr kumimoji="0" lang="en-US" sz="3300" b="1" i="0" u="none" strike="noStrike" kern="0" cap="none" spc="0" normalizeH="0" baseline="0" noProof="0" dirty="0" err="1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vs</a:t>
            </a: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Python 3.x</a:t>
            </a:r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1371600" y="971550"/>
            <a:ext cx="65151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4161750" indent="-24161750" eaLnBrk="0" hangingPunct="0"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862013" indent="-284163" eaLnBrk="0" hangingPunct="0"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86201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We will be using Python 3 for this course</a:t>
            </a:r>
          </a:p>
          <a:p>
            <a:pPr marL="86201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Sometimes we may refer to Python 2</a:t>
            </a:r>
          </a:p>
          <a:p>
            <a:pPr marL="86201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1031875" algn="l"/>
                <a:tab pos="1946275" algn="l"/>
                <a:tab pos="2860675" algn="l"/>
                <a:tab pos="3775075" algn="l"/>
                <a:tab pos="4689475" algn="l"/>
                <a:tab pos="5603875" algn="l"/>
                <a:tab pos="6518275" algn="l"/>
                <a:tab pos="7432675" algn="l"/>
                <a:tab pos="8347075" algn="l"/>
                <a:tab pos="9261475" algn="l"/>
                <a:tab pos="1017587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The differences are minimal</a:t>
            </a: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anose="02070309020205020404" pitchFamily="49" charset="0"/>
              <a:ea typeface="SimSun" panose="02010600030101010101" pitchFamily="2" charset="-122"/>
              <a:cs typeface="Arial"/>
              <a:sym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57350" y="2114550"/>
          <a:ext cx="6172200" cy="130302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How to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Python 2.x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Python 3.x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print text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SimSun" panose="02010600030101010101" pitchFamily="2" charset="-122"/>
                        </a:rPr>
                        <a:t>print “text”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SimSun" panose="02010600030101010101" pitchFamily="2" charset="-122"/>
                        </a:rPr>
                        <a:t>print(“text”)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0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print a blank line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SimSun" panose="02010600030101010101" pitchFamily="2" charset="-122"/>
                        </a:rPr>
                        <a:t>print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1pPr>
                      <a:lvl2pPr marL="37931725" indent="-37474525" eaLnBrk="0" hangingPunct="0">
                        <a:spcBef>
                          <a:spcPts val="550"/>
                        </a:spcBef>
                        <a:defRPr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3pPr>
                      <a:lvl4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4pPr>
                      <a:lvl5pPr eaLnBrk="0" hangingPunct="0">
                        <a:spcBef>
                          <a:spcPts val="450"/>
                        </a:spcBef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5pPr>
                      <a:lvl6pPr marL="4572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6pPr>
                      <a:lvl7pPr marL="9144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7pPr>
                      <a:lvl8pPr marL="13716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8pPr>
                      <a:lvl9pPr marL="1828800" eaLnBrk="0" fontAlgn="base" hangingPunct="0">
                        <a:spcBef>
                          <a:spcPts val="45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SimSun" panose="02010600030101010101" pitchFamily="2" charset="-122"/>
                        </a:rPr>
                        <a:t>print()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372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platforms to Run Python 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Kaggle</a:t>
            </a:r>
            <a:r>
              <a:rPr lang="en-US" dirty="0">
                <a:solidFill>
                  <a:schemeClr val="bg1"/>
                </a:solidFill>
              </a:rPr>
              <a:t> Online complier</a:t>
            </a:r>
          </a:p>
          <a:p>
            <a:r>
              <a:rPr lang="en-US" dirty="0" err="1">
                <a:solidFill>
                  <a:schemeClr val="bg1"/>
                </a:solidFill>
              </a:rPr>
              <a:t>Pycharm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Spyder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https://www.anaconda.com/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https://www.programiz.com/python-programming/online-compiler/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https://www.onlinegdb.com/online_python_compiler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https://www.w3schools.com/python/python_compiler.asp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https://www.online-python.com/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https://www.tutorialspoint.com/execute_python_online.php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575" y="122575"/>
            <a:ext cx="1227674" cy="30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54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202" y="1983352"/>
            <a:ext cx="3347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Why Learn 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4246"/>
          <a:stretch/>
        </p:blipFill>
        <p:spPr>
          <a:xfrm>
            <a:off x="4224264" y="60618"/>
            <a:ext cx="4600321" cy="45479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0634" y="4919574"/>
            <a:ext cx="31999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https://scaler.com/topics/images/why-learn-python.webp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202" y="1983352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How Python works?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626523" y="4551462"/>
            <a:ext cx="6019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https://scaler.com/topics/images/what-is-python.webp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152"/>
          <a:stretch/>
        </p:blipFill>
        <p:spPr>
          <a:xfrm>
            <a:off x="3801979" y="338975"/>
            <a:ext cx="4938819" cy="36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202" y="198335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Why Python?</a:t>
            </a:r>
          </a:p>
        </p:txBody>
      </p:sp>
      <p:pic>
        <p:nvPicPr>
          <p:cNvPr id="4098" name="Picture 2" descr="Why Learn Python? 6 Reasons Why it's So Hot Right Now. | CodingNom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97" y="60367"/>
            <a:ext cx="4892409" cy="48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5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866" y="198335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Variables in Python</a:t>
            </a:r>
          </a:p>
        </p:txBody>
      </p:sp>
      <p:pic>
        <p:nvPicPr>
          <p:cNvPr id="3074" name="Picture 2" descr="Python Variables — Tutorial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4" y="329159"/>
            <a:ext cx="5400000" cy="416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3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 flipH="1">
            <a:off x="228775" y="3679500"/>
            <a:ext cx="29355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Senior Mentor at Edunock</a:t>
            </a:r>
            <a:br>
              <a:rPr lang="en" sz="1400" dirty="0">
                <a:solidFill>
                  <a:schemeClr val="dk1"/>
                </a:solidFill>
              </a:rPr>
            </a:br>
            <a:r>
              <a:rPr lang="en" sz="1400" dirty="0">
                <a:solidFill>
                  <a:schemeClr val="dk1"/>
                </a:solidFill>
              </a:rPr>
              <a:t>Sachin Saxena</a:t>
            </a:r>
            <a:br>
              <a:rPr lang="en" sz="1400" dirty="0">
                <a:solidFill>
                  <a:schemeClr val="dk1"/>
                </a:solidFill>
              </a:rPr>
            </a:br>
            <a:r>
              <a:rPr lang="en" sz="1400" dirty="0">
                <a:solidFill>
                  <a:srgbClr val="FFFF00"/>
                </a:solidFill>
              </a:rPr>
              <a:t>Sr Data Scientist </a:t>
            </a:r>
            <a:br>
              <a:rPr lang="en" sz="1400" dirty="0">
                <a:solidFill>
                  <a:srgbClr val="FFFF00"/>
                </a:solidFill>
              </a:rPr>
            </a:br>
            <a:r>
              <a:rPr lang="en" sz="1400" dirty="0">
                <a:solidFill>
                  <a:srgbClr val="FFFF00"/>
                </a:solidFill>
              </a:rPr>
              <a:t>Gavs Technology, Chennai</a:t>
            </a:r>
            <a:endParaRPr sz="1200" dirty="0">
              <a:solidFill>
                <a:srgbClr val="FFFF00"/>
              </a:solidFill>
            </a:endParaRPr>
          </a:p>
        </p:txBody>
      </p:sp>
      <p:pic>
        <p:nvPicPr>
          <p:cNvPr id="9218" name="Picture 2" descr="Sachin Saxena">
            <a:extLst>
              <a:ext uri="{FF2B5EF4-FFF2-40B4-BE49-F238E27FC236}">
                <a16:creationId xmlns:a16="http://schemas.microsoft.com/office/drawing/2014/main" id="{F4513655-E4BA-BDEA-4E37-1E51781F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achin Saxena">
            <a:extLst>
              <a:ext uri="{FF2B5EF4-FFF2-40B4-BE49-F238E27FC236}">
                <a16:creationId xmlns:a16="http://schemas.microsoft.com/office/drawing/2014/main" id="{AAB22458-24A5-3D6B-9A98-F423BF46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91" y="2744766"/>
            <a:ext cx="2398734" cy="23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6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3702" y="142970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Variables in Python</a:t>
            </a:r>
          </a:p>
        </p:txBody>
      </p:sp>
      <p:pic>
        <p:nvPicPr>
          <p:cNvPr id="6146" name="Picture 2" descr="https://www.theengineeringprojects.com/wp-content/uploads/2020/06/Datatypes-in-pyth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" y="812279"/>
            <a:ext cx="9000000" cy="41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3937" y="924573"/>
            <a:ext cx="2085474" cy="35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93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866" y="198335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Variables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43" y="1154676"/>
            <a:ext cx="4171538" cy="25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5" y="338975"/>
            <a:ext cx="1227674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853702" y="142970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AE88">
                    <a:lumMod val="75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Variables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241" t="24983" b="4703"/>
          <a:stretch/>
        </p:blipFill>
        <p:spPr>
          <a:xfrm>
            <a:off x="1885197" y="639975"/>
            <a:ext cx="5400000" cy="40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964175" y="1615475"/>
            <a:ext cx="62331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/>
              <a:t>Basics of Python for data Science( pandas, </a:t>
            </a:r>
            <a:r>
              <a:rPr lang="en-US" sz="4900" dirty="0" err="1"/>
              <a:t>Numpy</a:t>
            </a:r>
            <a:r>
              <a:rPr lang="en-US" sz="4900" dirty="0"/>
              <a:t>, Matplotlib)</a:t>
            </a:r>
            <a:endParaRPr sz="3900" dirty="0"/>
          </a:p>
        </p:txBody>
      </p:sp>
    </p:spTree>
    <p:extLst>
      <p:ext uri="{BB962C8B-B14F-4D97-AF65-F5344CB8AC3E}">
        <p14:creationId xmlns:p14="http://schemas.microsoft.com/office/powerpoint/2010/main" val="291145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988350" y="1083501"/>
            <a:ext cx="7479245" cy="508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What is Dimensionality reduction concept ?: PCA</a:t>
            </a:r>
            <a:endParaRPr sz="2400" dirty="0"/>
          </a:p>
        </p:txBody>
      </p:sp>
      <p:pic>
        <p:nvPicPr>
          <p:cNvPr id="5122" name="Picture 2" descr="Deep learning approach based on dimensionality reduction for designing  electromagnetic nanostructures | npj Computational Materials">
            <a:extLst>
              <a:ext uri="{FF2B5EF4-FFF2-40B4-BE49-F238E27FC236}">
                <a16:creationId xmlns:a16="http://schemas.microsoft.com/office/drawing/2014/main" id="{67C054F6-F26F-5098-5BA8-33BDA1AB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6" y="1630158"/>
            <a:ext cx="7174957" cy="290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2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61051" y="2022571"/>
            <a:ext cx="7167299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</a:rPr>
              <a:t>Dimensionality</a:t>
            </a:r>
            <a:r>
              <a:rPr lang="en-US" sz="2400" dirty="0"/>
              <a:t> reduction concept ?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Features:</a:t>
            </a:r>
            <a:br>
              <a:rPr lang="en-US" sz="2400" dirty="0"/>
            </a:br>
            <a:r>
              <a:rPr lang="en-US" sz="1200" dirty="0"/>
              <a:t>Date of purchase</a:t>
            </a:r>
            <a:br>
              <a:rPr lang="en-US" sz="1200" dirty="0"/>
            </a:br>
            <a:r>
              <a:rPr lang="en-US" sz="1200" dirty="0"/>
              <a:t>Type of product purchased</a:t>
            </a:r>
            <a:br>
              <a:rPr lang="en-US" sz="1200" dirty="0"/>
            </a:br>
            <a:r>
              <a:rPr lang="en-US" sz="1200" dirty="0"/>
              <a:t>Price of the product</a:t>
            </a:r>
            <a:br>
              <a:rPr lang="en-US" sz="1200" dirty="0"/>
            </a:br>
            <a:r>
              <a:rPr lang="en-US" sz="1200" dirty="0"/>
              <a:t>Quantity purchased</a:t>
            </a:r>
            <a:br>
              <a:rPr lang="en-US" sz="1200" dirty="0"/>
            </a:br>
            <a:r>
              <a:rPr lang="en-US" sz="1200" dirty="0"/>
              <a:t>Customer ID</a:t>
            </a:r>
            <a:br>
              <a:rPr lang="en-US" sz="1200" dirty="0"/>
            </a:br>
            <a:r>
              <a:rPr lang="en-US" sz="1200" dirty="0"/>
              <a:t>Location of the store where the purchase was made</a:t>
            </a:r>
            <a:br>
              <a:rPr lang="en-US" sz="1200" dirty="0"/>
            </a:br>
            <a:br>
              <a:rPr lang="en-US" sz="1200" dirty="0">
                <a:solidFill>
                  <a:srgbClr val="FFFF00"/>
                </a:solidFill>
              </a:rPr>
            </a:br>
            <a:r>
              <a:rPr lang="en-US" sz="1200" dirty="0">
                <a:solidFill>
                  <a:srgbClr val="FFFF00"/>
                </a:solidFill>
              </a:rPr>
              <a:t>In a dataset of medical images, the features might include:</a:t>
            </a:r>
            <a:br>
              <a:rPr lang="en-US" sz="1200" dirty="0">
                <a:solidFill>
                  <a:srgbClr val="FFFF00"/>
                </a:solidFill>
              </a:rPr>
            </a:br>
            <a:br>
              <a:rPr lang="en-US" sz="1200" dirty="0"/>
            </a:br>
            <a:r>
              <a:rPr lang="en-US" sz="1200" dirty="0"/>
              <a:t>Pixel values at each location in the image</a:t>
            </a:r>
            <a:br>
              <a:rPr lang="en-US" sz="1200" dirty="0"/>
            </a:br>
            <a:r>
              <a:rPr lang="en-US" sz="1200" dirty="0"/>
              <a:t>Contrast or brightness of the image</a:t>
            </a:r>
            <a:br>
              <a:rPr lang="en-US" sz="1200" dirty="0"/>
            </a:br>
            <a:r>
              <a:rPr lang="en-US" sz="1200" dirty="0"/>
              <a:t>Size of the image</a:t>
            </a:r>
            <a:br>
              <a:rPr lang="en-US" sz="1200" dirty="0"/>
            </a:br>
            <a:r>
              <a:rPr lang="en-US" sz="1200" dirty="0"/>
              <a:t>Orientation of the image</a:t>
            </a:r>
          </a:p>
        </p:txBody>
      </p:sp>
    </p:spTree>
    <p:extLst>
      <p:ext uri="{BB962C8B-B14F-4D97-AF65-F5344CB8AC3E}">
        <p14:creationId xmlns:p14="http://schemas.microsoft.com/office/powerpoint/2010/main" val="4132105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788810" y="312769"/>
            <a:ext cx="62331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/>
              <a:t>NLP: Bag of words</a:t>
            </a:r>
            <a:endParaRPr sz="3900" dirty="0"/>
          </a:p>
        </p:txBody>
      </p:sp>
      <p:pic>
        <p:nvPicPr>
          <p:cNvPr id="6146" name="Picture 2" descr="How Bag of Words (BOW) Works in NLP - Dataaspirant">
            <a:extLst>
              <a:ext uri="{FF2B5EF4-FFF2-40B4-BE49-F238E27FC236}">
                <a16:creationId xmlns:a16="http://schemas.microsoft.com/office/drawing/2014/main" id="{D53DA438-0853-4262-3B3F-127AB2492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6" t="-13443" r="1666" b="21013"/>
          <a:stretch/>
        </p:blipFill>
        <p:spPr bwMode="auto">
          <a:xfrm>
            <a:off x="1267281" y="922950"/>
            <a:ext cx="6609437" cy="366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358745" y="162456"/>
            <a:ext cx="655648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/>
              <a:t>Bag of words: Alexa</a:t>
            </a:r>
            <a:endParaRPr sz="3900" dirty="0"/>
          </a:p>
        </p:txBody>
      </p:sp>
      <p:pic>
        <p:nvPicPr>
          <p:cNvPr id="7170" name="Picture 2" descr="Custom NLP by integrating Amazon Alexa with IBM Watson - Cognitive &amp; API  Solutions for Digital Transformation">
            <a:extLst>
              <a:ext uri="{FF2B5EF4-FFF2-40B4-BE49-F238E27FC236}">
                <a16:creationId xmlns:a16="http://schemas.microsoft.com/office/drawing/2014/main" id="{E17B767A-8476-0D76-D296-2E940FFE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7" y="980544"/>
            <a:ext cx="71342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55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64552BB-905F-1EFD-9C0F-46644E81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06" y="0"/>
            <a:ext cx="64445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!!!</a:t>
            </a:r>
            <a:br>
              <a:rPr lang="en" dirty="0"/>
            </a:br>
            <a:r>
              <a:rPr lang="en-IN" dirty="0"/>
              <a:t>A</a:t>
            </a:r>
            <a:r>
              <a:rPr lang="en" dirty="0"/>
              <a:t>ny Query?</a:t>
            </a:r>
            <a:endParaRPr dirty="0"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75" y="122575"/>
            <a:ext cx="1227674" cy="30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9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29201" y="2007227"/>
            <a:ext cx="8085598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Why</a:t>
            </a:r>
            <a:br>
              <a:rPr lang="en-IN" sz="4000" dirty="0"/>
            </a:br>
            <a:r>
              <a:rPr lang="en-IN" sz="4000" dirty="0"/>
              <a:t>Data </a:t>
            </a:r>
            <a:br>
              <a:rPr lang="en-IN" sz="4000" dirty="0"/>
            </a:br>
            <a:r>
              <a:rPr lang="en-IN" sz="4000" dirty="0"/>
              <a:t>science?</a:t>
            </a:r>
            <a:br>
              <a:rPr lang="en-IN" sz="4000" dirty="0"/>
            </a:br>
            <a:br>
              <a:rPr lang="en-IN" sz="4000" dirty="0"/>
            </a:br>
            <a:r>
              <a:rPr lang="en-IN" sz="4000" dirty="0">
                <a:solidFill>
                  <a:srgbClr val="FFFF00"/>
                </a:solidFill>
              </a:rPr>
              <a:t>Amazon!!</a:t>
            </a:r>
            <a:endParaRPr sz="4000" dirty="0">
              <a:solidFill>
                <a:srgbClr val="FFFF00"/>
              </a:solidFill>
            </a:endParaRPr>
          </a:p>
        </p:txBody>
      </p:sp>
      <p:pic>
        <p:nvPicPr>
          <p:cNvPr id="8196" name="Picture 4" descr="New drones for business signal the future of flight - Thought Leadership">
            <a:extLst>
              <a:ext uri="{FF2B5EF4-FFF2-40B4-BE49-F238E27FC236}">
                <a16:creationId xmlns:a16="http://schemas.microsoft.com/office/drawing/2014/main" id="{971735A6-2F83-89AC-407E-B25C19A7A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4"/>
          <a:stretch/>
        </p:blipFill>
        <p:spPr bwMode="auto">
          <a:xfrm>
            <a:off x="3937349" y="631895"/>
            <a:ext cx="4480142" cy="387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06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29201" y="1634264"/>
            <a:ext cx="8085598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Why</a:t>
            </a:r>
            <a:br>
              <a:rPr lang="en-IN" sz="4000" dirty="0"/>
            </a:br>
            <a:r>
              <a:rPr lang="en-IN" sz="4000" dirty="0"/>
              <a:t>Data </a:t>
            </a:r>
            <a:br>
              <a:rPr lang="en-IN" sz="4000" dirty="0"/>
            </a:br>
            <a:r>
              <a:rPr lang="en-IN" sz="4000" dirty="0"/>
              <a:t>science?</a:t>
            </a:r>
            <a:endParaRPr sz="4000" dirty="0"/>
          </a:p>
        </p:txBody>
      </p:sp>
      <p:pic>
        <p:nvPicPr>
          <p:cNvPr id="8196" name="Picture 4" descr="New drones for business signal the future of flight - Thought Leadership">
            <a:extLst>
              <a:ext uri="{FF2B5EF4-FFF2-40B4-BE49-F238E27FC236}">
                <a16:creationId xmlns:a16="http://schemas.microsoft.com/office/drawing/2014/main" id="{971735A6-2F83-89AC-407E-B25C19A7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86" y="1250184"/>
            <a:ext cx="4981182" cy="33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ist of Disruptive Companies Differentiated by Intelligent Applications Using  Machine Learning - MAKE ME ANALYST">
            <a:extLst>
              <a:ext uri="{FF2B5EF4-FFF2-40B4-BE49-F238E27FC236}">
                <a16:creationId xmlns:a16="http://schemas.microsoft.com/office/drawing/2014/main" id="{C3368B46-2DBB-487E-753D-EEB5D594B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9"/>
          <a:stretch/>
        </p:blipFill>
        <p:spPr bwMode="auto">
          <a:xfrm>
            <a:off x="4872624" y="88841"/>
            <a:ext cx="4177430" cy="27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2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29201" y="1634264"/>
            <a:ext cx="8085598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What is </a:t>
            </a:r>
            <a:br>
              <a:rPr lang="en-IN" sz="4000" dirty="0"/>
            </a:br>
            <a:r>
              <a:rPr lang="en-IN" sz="4000" dirty="0"/>
              <a:t>Data </a:t>
            </a:r>
            <a:br>
              <a:rPr lang="en-IN" sz="4000" dirty="0"/>
            </a:br>
            <a:r>
              <a:rPr lang="en-IN" sz="4000" dirty="0"/>
              <a:t>science?</a:t>
            </a:r>
            <a:endParaRPr sz="4000" dirty="0"/>
          </a:p>
        </p:txBody>
      </p:sp>
      <p:pic>
        <p:nvPicPr>
          <p:cNvPr id="1032" name="Picture 8" descr="Data Science at Netflix is More than Just a Recommendation System!">
            <a:extLst>
              <a:ext uri="{FF2B5EF4-FFF2-40B4-BE49-F238E27FC236}">
                <a16:creationId xmlns:a16="http://schemas.microsoft.com/office/drawing/2014/main" id="{6AD5FB97-38EB-E1DB-BFF9-F67B2949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80" y="615850"/>
            <a:ext cx="48196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11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28775" y="1698150"/>
            <a:ext cx="62331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900" dirty="0"/>
              <a:t>Where </a:t>
            </a:r>
            <a:br>
              <a:rPr lang="en-IN" sz="4900" dirty="0"/>
            </a:br>
            <a:r>
              <a:rPr lang="en-IN" sz="4900" dirty="0"/>
              <a:t>Data </a:t>
            </a:r>
            <a:br>
              <a:rPr lang="en-IN" sz="4900" dirty="0"/>
            </a:br>
            <a:r>
              <a:rPr lang="en-IN" sz="4900" dirty="0"/>
              <a:t>science ?</a:t>
            </a:r>
            <a:endParaRPr sz="3900" dirty="0"/>
          </a:p>
        </p:txBody>
      </p:sp>
      <p:pic>
        <p:nvPicPr>
          <p:cNvPr id="2052" name="Picture 4" descr="San Francisco Officials Detail Self-Driving Car 'Mayhem' in Letter to State  | Planetizen News">
            <a:extLst>
              <a:ext uri="{FF2B5EF4-FFF2-40B4-BE49-F238E27FC236}">
                <a16:creationId xmlns:a16="http://schemas.microsoft.com/office/drawing/2014/main" id="{4D11B3A6-3EDF-D920-E799-7F78970F3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021" y="551145"/>
            <a:ext cx="6059320" cy="404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86103" y="2003781"/>
            <a:ext cx="3835376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rgbClr val="FFFF00"/>
                </a:solidFill>
              </a:rPr>
              <a:t>How </a:t>
            </a:r>
            <a:br>
              <a:rPr lang="en-IN" sz="3300" dirty="0">
                <a:solidFill>
                  <a:srgbClr val="FFFF00"/>
                </a:solidFill>
              </a:rPr>
            </a:br>
            <a:r>
              <a:rPr lang="en-IN" sz="3300" dirty="0">
                <a:solidFill>
                  <a:srgbClr val="FFFF00"/>
                </a:solidFill>
              </a:rPr>
              <a:t>Data </a:t>
            </a:r>
            <a:br>
              <a:rPr lang="en-IN" sz="3300" dirty="0">
                <a:solidFill>
                  <a:srgbClr val="FFFF00"/>
                </a:solidFill>
              </a:rPr>
            </a:br>
            <a:r>
              <a:rPr lang="en-IN" sz="3300" dirty="0">
                <a:solidFill>
                  <a:srgbClr val="FFFF00"/>
                </a:solidFill>
              </a:rPr>
              <a:t>Science </a:t>
            </a:r>
            <a:br>
              <a:rPr lang="en-IN" sz="3300" dirty="0">
                <a:solidFill>
                  <a:srgbClr val="FFFF00"/>
                </a:solidFill>
              </a:rPr>
            </a:br>
            <a:r>
              <a:rPr lang="en-US" sz="3300" dirty="0">
                <a:solidFill>
                  <a:srgbClr val="FFFF00"/>
                </a:solidFill>
              </a:rPr>
              <a:t>is </a:t>
            </a:r>
            <a:br>
              <a:rPr lang="en-US" sz="3300" dirty="0">
                <a:solidFill>
                  <a:srgbClr val="FFFF00"/>
                </a:solidFill>
              </a:rPr>
            </a:br>
            <a:r>
              <a:rPr lang="en-US" sz="3300" dirty="0">
                <a:solidFill>
                  <a:srgbClr val="FFFF00"/>
                </a:solidFill>
              </a:rPr>
              <a:t>solving real </a:t>
            </a:r>
            <a:br>
              <a:rPr lang="en-US" sz="3300" dirty="0">
                <a:solidFill>
                  <a:srgbClr val="FFFF00"/>
                </a:solidFill>
              </a:rPr>
            </a:br>
            <a:r>
              <a:rPr lang="en-US" sz="3300" dirty="0">
                <a:solidFill>
                  <a:srgbClr val="FFFF00"/>
                </a:solidFill>
              </a:rPr>
              <a:t>world problems?</a:t>
            </a:r>
            <a:r>
              <a:rPr lang="en-IN" sz="3300" dirty="0">
                <a:solidFill>
                  <a:srgbClr val="FFFF00"/>
                </a:solidFill>
              </a:rPr>
              <a:t>?</a:t>
            </a:r>
            <a:endParaRPr sz="3300" dirty="0">
              <a:solidFill>
                <a:srgbClr val="FFFF00"/>
              </a:solidFill>
            </a:endParaRPr>
          </a:p>
        </p:txBody>
      </p:sp>
      <p:pic>
        <p:nvPicPr>
          <p:cNvPr id="3074" name="Picture 2" descr="11 Best Companies to Work for as a Data Scientist - StrataScratch">
            <a:extLst>
              <a:ext uri="{FF2B5EF4-FFF2-40B4-BE49-F238E27FC236}">
                <a16:creationId xmlns:a16="http://schemas.microsoft.com/office/drawing/2014/main" id="{5282221B-D942-42D7-C9FB-0FF5003D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0"/>
            <a:ext cx="24209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bots to rescue wounded on battlefield | Article | The United States Army">
            <a:extLst>
              <a:ext uri="{FF2B5EF4-FFF2-40B4-BE49-F238E27FC236}">
                <a16:creationId xmlns:a16="http://schemas.microsoft.com/office/drawing/2014/main" id="{924F13A1-4ABA-41A0-6782-C20DACA0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2683">
            <a:off x="2291283" y="46287"/>
            <a:ext cx="4862056" cy="337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3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60204" y="783218"/>
            <a:ext cx="8023592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900" dirty="0"/>
              <a:t>Demand for Data science</a:t>
            </a:r>
            <a:endParaRPr sz="3900" dirty="0"/>
          </a:p>
        </p:txBody>
      </p:sp>
      <p:pic>
        <p:nvPicPr>
          <p:cNvPr id="4098" name="Picture 2" descr="Data Scientist Salary in India in 2023 [For Freshers &amp; Experienced] |  upGrad blog">
            <a:extLst>
              <a:ext uri="{FF2B5EF4-FFF2-40B4-BE49-F238E27FC236}">
                <a16:creationId xmlns:a16="http://schemas.microsoft.com/office/drawing/2014/main" id="{38F8711A-3511-C32E-66D8-A6451AC9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1879700"/>
            <a:ext cx="63341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5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328737" y="0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3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Python! Introduction..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0" y="937684"/>
            <a:ext cx="65151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Created in 1991 by Guido van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Rossum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 (now at Google)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Named for Monty Python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Useful as a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scripting language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script</a:t>
            </a: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: A small program meant for 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one-time use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Targeted towards small to medium 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sized projects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Used by: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Google, Yahoo!, </a:t>
            </a:r>
            <a:r>
              <a:rPr kumimoji="0" lang="en-U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Youtube</a:t>
            </a: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Arial"/>
              <a:sym typeface="Arial"/>
            </a:endParaRP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Many Linux distributions</a:t>
            </a:r>
          </a:p>
          <a:p>
            <a:pPr marL="741363" marR="0" lvl="1" indent="-284163" algn="l" defTabSz="91440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rgbClr val="000000"/>
              </a:buClr>
              <a:buSzTx/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sz="16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SimSun" panose="02010600030101010101" pitchFamily="2" charset="-122"/>
                <a:cs typeface="Arial"/>
                <a:sym typeface="Arial"/>
              </a:rPr>
              <a:t>Games and apps (e.g. Eve Online)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75" y="1805950"/>
            <a:ext cx="3907313" cy="292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593</Words>
  <Application>Microsoft Office PowerPoint</Application>
  <PresentationFormat>On-screen Show (16:9)</PresentationFormat>
  <Paragraphs>83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Raleway</vt:lpstr>
      <vt:lpstr>Courier New</vt:lpstr>
      <vt:lpstr>Times New Roman</vt:lpstr>
      <vt:lpstr>Tahoma</vt:lpstr>
      <vt:lpstr>Arial</vt:lpstr>
      <vt:lpstr>Lato</vt:lpstr>
      <vt:lpstr>Courier</vt:lpstr>
      <vt:lpstr>Swiss</vt:lpstr>
      <vt:lpstr>Data Science &amp; Machine Learning</vt:lpstr>
      <vt:lpstr>Senior Mentor at Edunock Sachin Saxena Sr Data Scientist  Gavs Technology, Chennai</vt:lpstr>
      <vt:lpstr>Why Data  science?  Amazon!!</vt:lpstr>
      <vt:lpstr>Why Data  science?</vt:lpstr>
      <vt:lpstr>What is  Data  science?</vt:lpstr>
      <vt:lpstr>Where  Data  science ?</vt:lpstr>
      <vt:lpstr>How  Data  Science  is  solving real  world problems??</vt:lpstr>
      <vt:lpstr>Demand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platforms to Run Python 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 of Python for data Science( pandas, Numpy, Matplotlib)</vt:lpstr>
      <vt:lpstr>What is Dimensionality reduction concept ?: PCA</vt:lpstr>
      <vt:lpstr>What is Dimensionality reduction concept ?  Features: Date of purchase Type of product purchased Price of the product Quantity purchased Customer ID Location of the store where the purchase was made  In a dataset of medical images, the features might include:  Pixel values at each location in the image Contrast or brightness of the image Size of the image Orientation of the image</vt:lpstr>
      <vt:lpstr>NLP: Bag of words</vt:lpstr>
      <vt:lpstr>Bag of words: Alexa</vt:lpstr>
      <vt:lpstr>PowerPoint Presentation</vt:lpstr>
      <vt:lpstr>Thanks !!! Any Query?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&amp; Machine Learning</dc:title>
  <cp:lastModifiedBy>sachin saxena</cp:lastModifiedBy>
  <cp:revision>70</cp:revision>
  <dcterms:modified xsi:type="dcterms:W3CDTF">2023-06-26T14:48:00Z</dcterms:modified>
</cp:coreProperties>
</file>